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67" r:id="rId4"/>
    <p:sldId id="269" r:id="rId5"/>
    <p:sldId id="270" r:id="rId6"/>
    <p:sldId id="272" r:id="rId7"/>
    <p:sldId id="257" r:id="rId8"/>
    <p:sldId id="259" r:id="rId9"/>
    <p:sldId id="260" r:id="rId10"/>
    <p:sldId id="261" r:id="rId11"/>
    <p:sldId id="264" r:id="rId12"/>
    <p:sldId id="258" r:id="rId13"/>
    <p:sldId id="266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23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99695E-DFAC-43DE-A889-4A1B7FEB94A5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0E12EF0-0732-4952-BC03-C6C2769E9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428604"/>
            <a:ext cx="7143800" cy="621510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Дәріс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«Кәсіби білім беру педагогикасы» оқыту пәні ретінде.</a:t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Кәсіптік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педагогика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ұғым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Кәсіптік педагогиканың негізгі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категориялары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мазмұнының түрлері: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күнделікті болмыс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ұғымдар, терминдер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ғылыми білімдер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көзқарастарды дәлелдеуге керекті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күнделікті өмірден және ғылымнан алынған фактілер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болмыстың әртүрлі объектілері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құбылыстары арасындағы байланыстарды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көрсететін ғылымның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заңдары;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арасындағы байланыс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 білімдер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 іс-әрекет тәсілдері, таным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әрекеті және ғылыми білімді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тарихы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 өмір құбылыстарын бағалау нормалары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115328" cy="6116786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      </a:t>
            </a:r>
            <a:r>
              <a:rPr lang="kk-KZ" b="1" i="1" dirty="0" smtClean="0"/>
              <a:t>Кәсіби</a:t>
            </a:r>
            <a:r>
              <a:rPr lang="kk-KZ" i="1" dirty="0" smtClean="0"/>
              <a:t> </a:t>
            </a:r>
            <a:r>
              <a:rPr lang="kk-KZ" b="1" i="1" dirty="0" smtClean="0"/>
              <a:t>білім беру мазмұнының принциптері</a:t>
            </a:r>
            <a:r>
              <a:rPr lang="en-US" b="1" i="1" dirty="0" smtClean="0"/>
              <a:t>:</a:t>
            </a:r>
            <a:endParaRPr lang="ru-RU" b="1" dirty="0" smtClean="0"/>
          </a:p>
          <a:p>
            <a:pPr lvl="0"/>
            <a:r>
              <a:rPr lang="kk-KZ" dirty="0" smtClean="0"/>
              <a:t>тұлғаның, қоғамның мәдениет пен ғылымның білім беру мазмұнының принциптеріне қоятын талаптарына сәйкестілігі;</a:t>
            </a:r>
            <a:endParaRPr lang="ru-RU" dirty="0" smtClean="0"/>
          </a:p>
          <a:p>
            <a:pPr lvl="0"/>
            <a:r>
              <a:rPr lang="kk-KZ" dirty="0" smtClean="0"/>
              <a:t>оқытудың мазмұндық және процессуалдық бірлікте болу принципі;</a:t>
            </a:r>
            <a:endParaRPr lang="ru-RU" dirty="0" smtClean="0"/>
          </a:p>
          <a:p>
            <a:pPr lvl="0"/>
            <a:r>
              <a:rPr lang="kk-KZ" dirty="0" smtClean="0"/>
              <a:t>Кәсіби білім беру мазмұнының әртүрлі деңгейде қалыптасуының құрылымдық бірлігі принципі;</a:t>
            </a:r>
            <a:endParaRPr lang="ru-RU" dirty="0" smtClean="0"/>
          </a:p>
          <a:p>
            <a:pPr lvl="0"/>
            <a:r>
              <a:rPr lang="kk-KZ" dirty="0" smtClean="0"/>
              <a:t>Кәсіби білім беру мазмұнын гуманитарландыру принципі;</a:t>
            </a:r>
            <a:endParaRPr lang="ru-RU" dirty="0" smtClean="0"/>
          </a:p>
          <a:p>
            <a:pPr lvl="0"/>
            <a:r>
              <a:rPr lang="kk-KZ" dirty="0" smtClean="0"/>
              <a:t>Кәсіби білім беру мазмұнының фундаменталдылық принципі жатады.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285728"/>
            <a:ext cx="8429684" cy="6188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Кәсіби 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үш түрлі мақсатты    көздейді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біріншісі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табиғат, қоғам, 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техника,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өнер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меңгерту.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Бұған ғылымдағы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заңдылықтардан, фактілерден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жетекші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ұғымдар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идеялардан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дүние-танымдық идеялармен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практикалық білік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 және ғылыми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 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тәсілдері 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екіншісі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алушыларды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практикалық іс-әрекетке, өз бетімен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еңбек етуге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даярлау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  ү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шіншісі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алушылардың ғылыми дүниетанымын қалыптастыруды көздейді.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Білім алушылардың ғылыми көзқарасы мен сенімдерін қалыптастыру оқу пәндерін оқытуда олардың танымдық және тәрбиелік мүмкіндіктерін 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ығымен пайдалануды керек етеді.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Қазіргі заманғы кәсіби 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берудің жалпы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мақсаттарына келесі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жағдайларды жатқызуға болады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оқушылардың бірқалыпты өзгерістегі әлеуметтік-экономикалық жағдайларға әлеуметтік жағынан жан-жақты және тиімді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үйренісуді қамтамасыз 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маманның арнайы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кәсіби білімдерін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дағдыларын, білімдерін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кәсіби маңызды сапаларын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қалыптастыру.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1071538" y="428604"/>
            <a:ext cx="6429420" cy="928694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Білім беру мазмұнын анықтайтын оқу-нормативтік құжаттар: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14282" y="2357430"/>
            <a:ext cx="1928826" cy="20002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жалпыға бірдей міндетті орта білім берудің мемлекеттік стандарты;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357422" y="2357430"/>
            <a:ext cx="1857388" cy="207170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базистік оқу жоспары;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500562" y="2357430"/>
            <a:ext cx="1857388" cy="207170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 бағдарламасы;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500826" y="2357430"/>
            <a:ext cx="2000296" cy="207170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 құралы және оқулықтар.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Прямая со стрелкой 47"/>
          <p:cNvCxnSpPr/>
          <p:nvPr/>
        </p:nvCxnSpPr>
        <p:spPr>
          <a:xfrm rot="10800000" flipV="1">
            <a:off x="1571604" y="1357298"/>
            <a:ext cx="1071570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rot="16200000" flipH="1">
            <a:off x="3000364" y="1643050"/>
            <a:ext cx="100013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16200000" flipH="1">
            <a:off x="4893471" y="1607331"/>
            <a:ext cx="100013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16200000" flipH="1">
            <a:off x="6572264" y="1428736"/>
            <a:ext cx="1000132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71472" y="428604"/>
            <a:ext cx="8072494" cy="6215106"/>
          </a:xfrm>
          <a:prstGeom prst="rect">
            <a:avLst/>
          </a:prstGeom>
        </p:spPr>
        <p:txBody>
          <a:bodyPr vert="horz" anchor="b"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kk-KZ" sz="2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US" sz="2200" b="0" i="0" u="none" strike="noStrike" kern="1200" cap="small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spcBef>
                <a:spcPct val="0"/>
              </a:spcBef>
            </a:pP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</a:t>
            </a:r>
            <a:r>
              <a:rPr kumimoji="0" lang="en-US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ə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сіби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педагогика-жалпы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педагогиканың бір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тармағы ретінде</a:t>
            </a:r>
            <a:r>
              <a:rPr kumimoji="0" lang="kk-KZ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өркендеп дамып 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</a:t>
            </a:r>
            <a:r>
              <a:rPr kumimoji="0" lang="en-US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ə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сіптік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білім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беру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жүйесімен қатар қалыптасып келе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жатқан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салыстырмалы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түрдегі жаңа ғылым саласы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lang="ru-RU" sz="2200" dirty="0" err="1" smtClean="0"/>
              <a:t>Жалпы</a:t>
            </a:r>
            <a:r>
              <a:rPr lang="ru-RU" sz="2200" dirty="0" smtClean="0"/>
              <a:t> педагогика </a:t>
            </a:r>
            <a:r>
              <a:rPr lang="ru-RU" sz="2200" dirty="0" err="1" smtClean="0"/>
              <a:t>атауы</a:t>
            </a:r>
            <a:r>
              <a:rPr lang="ru-RU" sz="2200" dirty="0" smtClean="0"/>
              <a:t> </a:t>
            </a:r>
            <a:r>
              <a:rPr lang="ru-RU" sz="2200" dirty="0" err="1" smtClean="0"/>
              <a:t>ескі</a:t>
            </a:r>
            <a:r>
              <a:rPr lang="ru-RU" sz="2200" dirty="0" smtClean="0"/>
              <a:t> грек </a:t>
            </a:r>
            <a:r>
              <a:rPr lang="ru-RU" sz="2200" dirty="0" err="1" smtClean="0"/>
              <a:t>сөзінен пайдос</a:t>
            </a:r>
            <a:r>
              <a:rPr lang="ru-RU" sz="2200" dirty="0" smtClean="0"/>
              <a:t> - бала </a:t>
            </a:r>
            <a:r>
              <a:rPr lang="ru-RU" sz="2200" dirty="0" err="1" smtClean="0"/>
              <a:t>және аго</a:t>
            </a:r>
            <a:r>
              <a:rPr lang="ru-RU" sz="2200" dirty="0" smtClean="0"/>
              <a:t> - </a:t>
            </a:r>
            <a:r>
              <a:rPr lang="ru-RU" sz="2200" dirty="0" err="1" smtClean="0"/>
              <a:t>жетелеу</a:t>
            </a:r>
            <a:r>
              <a:rPr lang="ru-RU" sz="2200" dirty="0" smtClean="0"/>
              <a:t> </a:t>
            </a:r>
            <a:r>
              <a:rPr lang="ru-RU" sz="2200" dirty="0" err="1" smtClean="0"/>
              <a:t>ұғымын береді</a:t>
            </a:r>
            <a:r>
              <a:rPr lang="ru-RU" sz="2200" dirty="0" smtClean="0"/>
              <a:t>. </a:t>
            </a:r>
            <a:r>
              <a:rPr lang="ru-RU" sz="2200" dirty="0" err="1" smtClean="0"/>
              <a:t>Сөзбе </a:t>
            </a:r>
            <a:r>
              <a:rPr lang="ru-RU" sz="2200" dirty="0" smtClean="0"/>
              <a:t>– </a:t>
            </a:r>
            <a:r>
              <a:rPr lang="ru-RU" sz="2200" dirty="0" err="1" smtClean="0"/>
              <a:t>сөз аударғанда </a:t>
            </a:r>
            <a:r>
              <a:rPr lang="ru-RU" sz="2200" dirty="0" smtClean="0"/>
              <a:t>бала </a:t>
            </a:r>
            <a:r>
              <a:rPr lang="ru-RU" sz="2200" dirty="0" err="1" smtClean="0"/>
              <a:t>жетелеу</a:t>
            </a:r>
            <a:r>
              <a:rPr lang="ru-RU" sz="2200" dirty="0" smtClean="0"/>
              <a:t> </a:t>
            </a:r>
            <a:r>
              <a:rPr lang="ru-RU" sz="2200" dirty="0" err="1" smtClean="0"/>
              <a:t>деген</a:t>
            </a:r>
            <a:r>
              <a:rPr lang="ru-RU" sz="2200" dirty="0" smtClean="0"/>
              <a:t> </a:t>
            </a:r>
            <a:r>
              <a:rPr lang="ru-RU" sz="2200" dirty="0" err="1" smtClean="0"/>
              <a:t>мағынаны білдіреді</a:t>
            </a:r>
            <a:r>
              <a:rPr lang="ru-RU" sz="2200" dirty="0" smtClean="0"/>
              <a:t>.</a:t>
            </a:r>
            <a:endParaRPr lang="en-US" sz="2200" dirty="0" smtClean="0"/>
          </a:p>
          <a:p>
            <a:pPr lvl="0">
              <a:spcBef>
                <a:spcPct val="0"/>
              </a:spcBef>
            </a:pP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Қазіргі педагогиканың нақты және дәл анықтамасы</a:t>
            </a:r>
            <a:r>
              <a:rPr kumimoji="0" lang="en-US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</a:t>
            </a:r>
            <a:r>
              <a:rPr kumimoji="0" lang="kk-KZ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адамды тәрбиелеу жөніндегі ғылым екендігінде. Бұл жерде тәрбие сөзі кең мағынада: оқыту, білім беру, тәрбиелеу және жеке тұлғаны жан</a:t>
            </a:r>
            <a:r>
              <a:rPr kumimoji="0" lang="en-US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</a:t>
            </a:r>
            <a:r>
              <a:rPr kumimoji="0" lang="kk-KZ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жақты дамыту.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Кәсіби білім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беру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педагогикасы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негізінен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адамның кәсіби дайындығы жүйесінің оның жасына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білім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деңгейіне, еңбек және кәсіби түрі 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мен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сипатына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қарай теориялық және педагогикалық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қарастыратын ғылым деп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түсіну керек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кəсіби 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педагогика –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балалар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мен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жастардың ғана емес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үлкендердің 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де т</a:t>
            </a:r>
            <a:r>
              <a:rPr kumimoji="0" lang="en-US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ə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рбиесі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жайлы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2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ғылым.</a:t>
            </a:r>
            <a: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kk-KZ" sz="2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kk-KZ" sz="2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2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kk-KZ" sz="2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000" b="0" i="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ru-RU" sz="1400" dirty="0"/>
              <a:t/>
            </a:r>
            <a:br>
              <a:rPr lang="ru-RU" sz="140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0"/>
            <a:ext cx="842965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сіби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педагогиканың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толық түсіну үшін, ең алдымен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оның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категориялары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ұғымдық аппаратын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қарастыру қажет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Кәсіби педагогиканың негізгі категориялары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 кәсіптік білім, кәсіптік оқыту және кәсіби тәрбие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мен оның басты ұғымдары-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кәсіп, мамандық, біліктілік және құзыреттілік, құзырлылық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оның тезаурусын құрайды.</a:t>
            </a:r>
          </a:p>
          <a:p>
            <a:r>
              <a:rPr lang="ru-RU" sz="2000" b="1" i="1" dirty="0" smtClean="0"/>
              <a:t>К</a:t>
            </a:r>
            <a:r>
              <a:rPr lang="en-US" sz="2000" b="1" i="1" dirty="0" smtClean="0"/>
              <a:t>ə</a:t>
            </a:r>
            <a:r>
              <a:rPr lang="ru-RU" sz="2000" b="1" i="1" dirty="0" err="1" smtClean="0"/>
              <a:t>сіптік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білім</a:t>
            </a:r>
            <a:r>
              <a:rPr lang="ru-RU" sz="2000" b="1" i="1" dirty="0" smtClean="0"/>
              <a:t> </a:t>
            </a:r>
            <a:r>
              <a:rPr lang="ru-RU" sz="2000" i="1" dirty="0" smtClean="0"/>
              <a:t>–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тұлғаның </a:t>
            </a:r>
            <a:r>
              <a:rPr lang="ru-RU" dirty="0" smtClean="0"/>
              <a:t>к</a:t>
            </a:r>
            <a:r>
              <a:rPr lang="en-US" dirty="0" smtClean="0"/>
              <a:t>ə</a:t>
            </a:r>
            <a:r>
              <a:rPr lang="ru-RU" dirty="0" err="1" smtClean="0"/>
              <a:t>сіптер</a:t>
            </a:r>
            <a:r>
              <a:rPr lang="ru-RU" dirty="0" smtClean="0"/>
              <a:t> </a:t>
            </a:r>
            <a:r>
              <a:rPr lang="en-US" dirty="0" smtClean="0"/>
              <a:t>ə</a:t>
            </a:r>
            <a:r>
              <a:rPr lang="ru-RU" dirty="0" err="1" smtClean="0"/>
              <a:t>лемінде</a:t>
            </a:r>
            <a:r>
              <a:rPr lang="ru-RU" dirty="0" smtClean="0"/>
              <a:t> </a:t>
            </a:r>
            <a:r>
              <a:rPr lang="ru-RU" dirty="0" err="1" smtClean="0"/>
              <a:t>бағдар</a:t>
            </a:r>
            <a:endParaRPr lang="ru-RU" dirty="0" smtClean="0"/>
          </a:p>
          <a:p>
            <a:r>
              <a:rPr lang="ru-RU" dirty="0" smtClean="0"/>
              <a:t>ала </a:t>
            </a:r>
            <a:r>
              <a:rPr lang="ru-RU" dirty="0" err="1" smtClean="0"/>
              <a:t>білуін</a:t>
            </a:r>
            <a:r>
              <a:rPr lang="ru-RU" dirty="0" smtClean="0"/>
              <a:t> ж</a:t>
            </a:r>
            <a:r>
              <a:rPr lang="en-US" dirty="0" smtClean="0"/>
              <a:t>ə</a:t>
            </a:r>
            <a:r>
              <a:rPr lang="ru-RU" dirty="0" smtClean="0"/>
              <a:t>не </a:t>
            </a:r>
            <a:r>
              <a:rPr lang="ru-RU" dirty="0" err="1" smtClean="0"/>
              <a:t>бейімделуін</a:t>
            </a:r>
            <a:r>
              <a:rPr lang="ru-RU" dirty="0" smtClean="0"/>
              <a:t>, </a:t>
            </a:r>
            <a:r>
              <a:rPr lang="ru-RU" dirty="0" err="1" smtClean="0"/>
              <a:t>еңбек етуде</a:t>
            </a:r>
            <a:r>
              <a:rPr lang="ru-RU" dirty="0" smtClean="0"/>
              <a:t> </a:t>
            </a:r>
            <a:r>
              <a:rPr lang="en-US" dirty="0" smtClean="0"/>
              <a:t>ə</a:t>
            </a:r>
            <a:r>
              <a:rPr lang="ru-RU" dirty="0" err="1" smtClean="0"/>
              <a:t>леуметтенуінің,</a:t>
            </a:r>
            <a:endParaRPr lang="ru-RU" dirty="0" smtClean="0"/>
          </a:p>
          <a:p>
            <a:r>
              <a:rPr lang="ru-RU" dirty="0" err="1" smtClean="0"/>
              <a:t>нақты мамандықты </a:t>
            </a:r>
            <a:r>
              <a:rPr lang="ru-RU" dirty="0" smtClean="0"/>
              <a:t>ж</a:t>
            </a:r>
            <a:r>
              <a:rPr lang="en-US" dirty="0" smtClean="0"/>
              <a:t>ə</a:t>
            </a:r>
            <a:r>
              <a:rPr lang="ru-RU" dirty="0" smtClean="0"/>
              <a:t>не </a:t>
            </a:r>
            <a:r>
              <a:rPr lang="ru-RU" dirty="0" err="1" smtClean="0"/>
              <a:t>білік</a:t>
            </a:r>
            <a:r>
              <a:rPr lang="ru-RU" dirty="0" smtClean="0"/>
              <a:t> </a:t>
            </a:r>
            <a:r>
              <a:rPr lang="ru-RU" dirty="0" err="1" smtClean="0"/>
              <a:t>деңгейін меңгеруін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адамның түрлі іс</a:t>
            </a:r>
            <a:r>
              <a:rPr lang="ru-RU" dirty="0" smtClean="0"/>
              <a:t>-</a:t>
            </a:r>
            <a:r>
              <a:rPr lang="en-US" dirty="0" smtClean="0"/>
              <a:t>ə</a:t>
            </a:r>
            <a:r>
              <a:rPr lang="ru-RU" dirty="0" err="1" smtClean="0"/>
              <a:t>рекеттері</a:t>
            </a:r>
            <a:r>
              <a:rPr lang="ru-RU" dirty="0" smtClean="0"/>
              <a:t> </a:t>
            </a:r>
            <a:r>
              <a:rPr lang="ru-RU" dirty="0" err="1" smtClean="0"/>
              <a:t>саласындағы құзыреттілігін,</a:t>
            </a:r>
            <a:endParaRPr lang="ru-RU" dirty="0" smtClean="0"/>
          </a:p>
          <a:p>
            <a:r>
              <a:rPr lang="ru-RU" dirty="0" err="1" smtClean="0"/>
              <a:t>шеберлігін</a:t>
            </a:r>
            <a:r>
              <a:rPr lang="ru-RU" dirty="0" smtClean="0"/>
              <a:t> ж</a:t>
            </a:r>
            <a:r>
              <a:rPr lang="en-US" dirty="0" smtClean="0"/>
              <a:t>ə</a:t>
            </a:r>
            <a:r>
              <a:rPr lang="ru-RU" dirty="0" smtClean="0"/>
              <a:t>не </a:t>
            </a:r>
            <a:r>
              <a:rPr lang="ru-RU" dirty="0" err="1" smtClean="0"/>
              <a:t>дамуын</a:t>
            </a:r>
            <a:r>
              <a:rPr lang="ru-RU" dirty="0" smtClean="0"/>
              <a:t> </a:t>
            </a:r>
            <a:r>
              <a:rPr lang="ru-RU" dirty="0" err="1" smtClean="0"/>
              <a:t>қамтамасыз ететін</a:t>
            </a:r>
            <a:r>
              <a:rPr lang="ru-RU" dirty="0" smtClean="0"/>
              <a:t> </a:t>
            </a:r>
            <a:r>
              <a:rPr lang="en-US" dirty="0" smtClean="0"/>
              <a:t>ə</a:t>
            </a:r>
            <a:r>
              <a:rPr lang="ru-RU" dirty="0" err="1" smtClean="0"/>
              <a:t>леуметтік</a:t>
            </a:r>
            <a:endParaRPr lang="ru-RU" dirty="0" smtClean="0"/>
          </a:p>
          <a:p>
            <a:r>
              <a:rPr lang="ru-RU" dirty="0" smtClean="0"/>
              <a:t>ж</a:t>
            </a:r>
            <a:r>
              <a:rPr lang="en-US" dirty="0" smtClean="0"/>
              <a:t>ə</a:t>
            </a:r>
            <a:r>
              <a:rPr lang="ru-RU" dirty="0" smtClean="0"/>
              <a:t>не </a:t>
            </a:r>
            <a:r>
              <a:rPr lang="ru-RU" dirty="0" err="1" smtClean="0"/>
              <a:t>педагогикалық тұрғыдан ұйымдастырылған үдеріс</a:t>
            </a:r>
            <a:r>
              <a:rPr lang="ru-RU" dirty="0" smtClean="0"/>
              <a:t>.</a:t>
            </a:r>
            <a:r>
              <a:rPr lang="ru-RU" i="1" dirty="0" smtClean="0"/>
              <a:t> </a:t>
            </a:r>
            <a:r>
              <a:rPr lang="ru-RU" sz="2000" i="1" dirty="0" err="1" smtClean="0"/>
              <a:t>Яғни, бұл белгілі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бір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жүйеде кәсіп бойынша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алынған білім</a:t>
            </a:r>
            <a:r>
              <a:rPr lang="ru-RU" sz="2000" i="1" dirty="0" smtClean="0"/>
              <a:t>, </a:t>
            </a:r>
            <a:r>
              <a:rPr lang="ru-RU" sz="2000" i="1" dirty="0" err="1" smtClean="0"/>
              <a:t>білік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және дағды жиынтығы және </a:t>
            </a:r>
            <a:r>
              <a:rPr lang="ru-RU" sz="2000" i="1" dirty="0" smtClean="0"/>
              <a:t>оны </a:t>
            </a:r>
            <a:r>
              <a:rPr lang="ru-RU" sz="2000" i="1" dirty="0" err="1" smtClean="0"/>
              <a:t>тиісті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кәсіптік ортада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пайдалана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білудің ережелері</a:t>
            </a:r>
            <a:r>
              <a:rPr lang="ru-RU" sz="2000" i="1" dirty="0" smtClean="0"/>
              <a:t> мен </a:t>
            </a:r>
            <a:r>
              <a:rPr lang="ru-RU" sz="2000" i="1" dirty="0" err="1" smtClean="0"/>
              <a:t>нормалар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тәртібі</a:t>
            </a:r>
            <a:r>
              <a:rPr lang="ru-RU" sz="2000" i="1" dirty="0" smtClean="0"/>
              <a:t>.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сіптік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рбие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қоғамдық құбылыс 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тар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мағынада қолданылады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Кең мағынасында алғанда 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рекетте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жинақталған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жірибені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педагогикалық ықпал 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ұрпаққа меңгерту, олардың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дениетін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қалыптастыру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Ал тар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мағынада түрлі деңгейде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рбие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сіптік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мақсаттарын жүзеге асыруға бағытталған арнайы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ұйымдастырылатын 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Яғни, оқушы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педагогтың белгілі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кәсіптік ортада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тұлғаның өзін өзі алып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жүру ережелері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нормаларының жиынтығы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әлеуметтік  қалыптасуы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0"/>
            <a:ext cx="8429684" cy="6985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i="1" dirty="0" smtClean="0"/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сіптік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оқыту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жақты үдеріс.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сіптік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мазмұнын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меңгертуге бағытталған оқытушы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алушылардың арнайы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ұйымдастырылып, мақсатты бағытталған өзара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рекеттестігі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сіби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педагогика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құндылықтарды зерттеу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жинақтау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жеткізуге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қоғам қажеттіліктерінен пайда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болған ғылым.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сіптік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оқытудың негізін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сіби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іскерлік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дағдылар, дүниетанымдық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көзқарастар құрайды.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/>
              <a:t>К</a:t>
            </a:r>
            <a:r>
              <a:rPr lang="en-US" sz="2000" b="1" i="1" dirty="0" smtClean="0"/>
              <a:t>ə</a:t>
            </a:r>
            <a:r>
              <a:rPr lang="ru-RU" sz="2000" b="1" i="1" dirty="0" err="1" smtClean="0"/>
              <a:t>сіптік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қалыптасу </a:t>
            </a:r>
            <a:r>
              <a:rPr lang="ru-RU" sz="2000" i="1" dirty="0" smtClean="0"/>
              <a:t>– </a:t>
            </a:r>
            <a:r>
              <a:rPr lang="ru-RU" sz="2000" dirty="0" err="1" smtClean="0"/>
              <a:t>жеке</a:t>
            </a:r>
            <a:r>
              <a:rPr lang="ru-RU" sz="2000" dirty="0" smtClean="0"/>
              <a:t> </a:t>
            </a:r>
            <a:r>
              <a:rPr lang="ru-RU" sz="2000" dirty="0" err="1" smtClean="0"/>
              <a:t>тұлғаның </a:t>
            </a:r>
            <a:r>
              <a:rPr lang="ru-RU" sz="2000" dirty="0" smtClean="0"/>
              <a:t>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сіптік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білімдерін</a:t>
            </a:r>
            <a:r>
              <a:rPr lang="ru-RU" sz="2000" dirty="0" smtClean="0"/>
              <a:t>,</a:t>
            </a:r>
          </a:p>
          <a:p>
            <a:r>
              <a:rPr lang="ru-RU" sz="2000" dirty="0" err="1" smtClean="0"/>
              <a:t>іскерліктерін</a:t>
            </a:r>
            <a:r>
              <a:rPr lang="ru-RU" sz="2000" dirty="0" smtClean="0"/>
              <a:t>, </a:t>
            </a:r>
            <a:r>
              <a:rPr lang="ru-RU" sz="2000" dirty="0" err="1" smtClean="0"/>
              <a:t>дағдыларын, жеке</a:t>
            </a:r>
            <a:r>
              <a:rPr lang="ru-RU" sz="2000" dirty="0" smtClean="0"/>
              <a:t> </a:t>
            </a:r>
            <a:r>
              <a:rPr lang="ru-RU" sz="2000" dirty="0" err="1" smtClean="0"/>
              <a:t>тұлғалық сапаларын</a:t>
            </a:r>
            <a:r>
              <a:rPr lang="ru-RU" sz="2000" dirty="0" smtClean="0"/>
              <a:t> 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</a:t>
            </a:r>
            <a:r>
              <a:rPr lang="ru-RU" sz="2000" dirty="0" err="1" smtClean="0"/>
              <a:t>іс</a:t>
            </a:r>
            <a:r>
              <a:rPr lang="ru-RU" sz="2000" dirty="0" smtClean="0"/>
              <a:t>-</a:t>
            </a:r>
          </a:p>
          <a:p>
            <a:r>
              <a:rPr lang="en-US" sz="2000" dirty="0" smtClean="0"/>
              <a:t>ə</a:t>
            </a:r>
            <a:r>
              <a:rPr lang="ru-RU" sz="2000" dirty="0" err="1" smtClean="0"/>
              <a:t>рекетте</a:t>
            </a:r>
            <a:r>
              <a:rPr lang="ru-RU" sz="2000" dirty="0" smtClean="0"/>
              <a:t> </a:t>
            </a:r>
            <a:r>
              <a:rPr lang="ru-RU" sz="2000" dirty="0" err="1" smtClean="0"/>
              <a:t>жүзеге асыруда</a:t>
            </a:r>
            <a:r>
              <a:rPr lang="ru-RU" sz="2000" dirty="0" smtClean="0"/>
              <a:t> </a:t>
            </a:r>
            <a:r>
              <a:rPr lang="ru-RU" sz="2000" dirty="0" err="1" smtClean="0"/>
              <a:t>қол жеткен</a:t>
            </a:r>
            <a:r>
              <a:rPr lang="ru-RU" sz="2000" dirty="0" smtClean="0"/>
              <a:t> </a:t>
            </a:r>
            <a:r>
              <a:rPr lang="ru-RU" sz="2000" dirty="0" err="1" smtClean="0"/>
              <a:t>деңгейі.</a:t>
            </a:r>
            <a:endParaRPr lang="ru-RU" sz="2000" dirty="0" smtClean="0"/>
          </a:p>
          <a:p>
            <a:r>
              <a:rPr lang="ru-RU" sz="2000" b="1" i="1" dirty="0" smtClean="0"/>
              <a:t>К</a:t>
            </a:r>
            <a:r>
              <a:rPr lang="en-US" sz="2000" b="1" i="1" dirty="0" smtClean="0"/>
              <a:t>ə</a:t>
            </a:r>
            <a:r>
              <a:rPr lang="ru-RU" sz="2000" b="1" i="1" dirty="0" err="1" smtClean="0"/>
              <a:t>сіптік</a:t>
            </a:r>
            <a:r>
              <a:rPr lang="ru-RU" sz="2000" b="1" i="1" dirty="0" smtClean="0"/>
              <a:t> даму </a:t>
            </a:r>
            <a:r>
              <a:rPr lang="ru-RU" sz="2000" i="1" dirty="0" smtClean="0"/>
              <a:t>– </a:t>
            </a:r>
            <a:r>
              <a:rPr lang="ru-RU" sz="2000" dirty="0" err="1" smtClean="0"/>
              <a:t>жеке</a:t>
            </a:r>
            <a:r>
              <a:rPr lang="ru-RU" sz="2000" dirty="0" smtClean="0"/>
              <a:t> </a:t>
            </a:r>
            <a:r>
              <a:rPr lang="ru-RU" sz="2000" dirty="0" err="1" smtClean="0"/>
              <a:t>тұлғаның </a:t>
            </a:r>
            <a:r>
              <a:rPr lang="ru-RU" sz="2000" dirty="0" smtClean="0"/>
              <a:t>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</a:t>
            </a:r>
            <a:r>
              <a:rPr lang="ru-RU" sz="2000" dirty="0" err="1" smtClean="0"/>
              <a:t>іс</a:t>
            </a:r>
            <a:r>
              <a:rPr lang="ru-RU" sz="2000" dirty="0" smtClean="0"/>
              <a:t>-</a:t>
            </a:r>
            <a:r>
              <a:rPr lang="en-US" sz="2000" dirty="0" smtClean="0"/>
              <a:t>ə</a:t>
            </a:r>
            <a:r>
              <a:rPr lang="ru-RU" sz="2000" dirty="0" err="1" smtClean="0"/>
              <a:t>рекет</a:t>
            </a:r>
            <a:r>
              <a:rPr lang="ru-RU" sz="2000" dirty="0" smtClean="0"/>
              <a:t> </a:t>
            </a:r>
            <a:r>
              <a:rPr lang="ru-RU" sz="2000" dirty="0" err="1" smtClean="0"/>
              <a:t>субъектісі</a:t>
            </a:r>
            <a:endParaRPr lang="ru-RU" sz="2000" dirty="0" smtClean="0"/>
          </a:p>
          <a:p>
            <a:r>
              <a:rPr lang="ru-RU" sz="2000" dirty="0" err="1" smtClean="0"/>
              <a:t>ретінде</a:t>
            </a:r>
            <a:r>
              <a:rPr lang="ru-RU" sz="2000" dirty="0" smtClean="0"/>
              <a:t> </a:t>
            </a:r>
            <a:r>
              <a:rPr lang="ru-RU" sz="2000" dirty="0" err="1" smtClean="0"/>
              <a:t>дамуы</a:t>
            </a:r>
            <a:r>
              <a:rPr lang="ru-RU" sz="2000" dirty="0" smtClean="0"/>
              <a:t>. </a:t>
            </a:r>
            <a:r>
              <a:rPr lang="ru-RU" sz="2000" dirty="0" err="1" smtClean="0"/>
              <a:t>Оның кезеңдері: </a:t>
            </a:r>
            <a:r>
              <a:rPr lang="ru-RU" sz="2000" dirty="0" smtClean="0"/>
              <a:t>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</a:t>
            </a:r>
            <a:r>
              <a:rPr lang="ru-RU" sz="2000" dirty="0" err="1" smtClean="0"/>
              <a:t>өзін-өзі анықтауы, </a:t>
            </a:r>
            <a:r>
              <a:rPr lang="ru-RU" sz="2000" dirty="0" smtClean="0"/>
              <a:t>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сіптік</a:t>
            </a:r>
            <a:endParaRPr lang="ru-RU" sz="2000" dirty="0" smtClean="0"/>
          </a:p>
          <a:p>
            <a:r>
              <a:rPr lang="ru-RU" sz="2000" dirty="0" err="1" smtClean="0"/>
              <a:t>білімділік</a:t>
            </a:r>
            <a:r>
              <a:rPr lang="ru-RU" sz="2000" dirty="0" smtClean="0"/>
              <a:t> ж</a:t>
            </a:r>
            <a:r>
              <a:rPr lang="en-US" sz="2000" dirty="0" smtClean="0"/>
              <a:t>ə</a:t>
            </a:r>
            <a:r>
              <a:rPr lang="ru-RU" sz="2000" dirty="0" smtClean="0"/>
              <a:t>не </a:t>
            </a:r>
            <a:r>
              <a:rPr lang="ru-RU" sz="2000" dirty="0" err="1" smtClean="0"/>
              <a:t>іскерлік</a:t>
            </a:r>
            <a:r>
              <a:rPr lang="ru-RU" sz="2000" dirty="0" smtClean="0"/>
              <a:t>, 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</a:t>
            </a:r>
            <a:r>
              <a:rPr lang="ru-RU" sz="2000" dirty="0" err="1" smtClean="0"/>
              <a:t>құзыреттілік, </a:t>
            </a:r>
            <a:r>
              <a:rPr lang="ru-RU" sz="2000" dirty="0" smtClean="0"/>
              <a:t>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</a:t>
            </a:r>
            <a:r>
              <a:rPr lang="ru-RU" sz="2000" dirty="0" err="1" smtClean="0"/>
              <a:t>шеберлік</a:t>
            </a:r>
            <a:r>
              <a:rPr lang="ru-RU" sz="2000" dirty="0" smtClean="0"/>
              <a:t>,</a:t>
            </a:r>
          </a:p>
          <a:p>
            <a:r>
              <a:rPr lang="ru-RU" sz="2000" dirty="0" smtClean="0"/>
              <a:t>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</a:t>
            </a:r>
            <a:r>
              <a:rPr lang="ru-RU" sz="2000" dirty="0" err="1" smtClean="0"/>
              <a:t>шығармашылық.</a:t>
            </a:r>
            <a:endParaRPr lang="ru-RU" sz="2000" dirty="0" smtClean="0"/>
          </a:p>
          <a:p>
            <a:r>
              <a:rPr lang="kk-KZ" sz="2000" dirty="0" smtClean="0"/>
              <a:t> Сонымен бірге, </a:t>
            </a:r>
            <a:r>
              <a:rPr lang="ru-RU" sz="2000" dirty="0" smtClean="0"/>
              <a:t>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</a:t>
            </a:r>
            <a:r>
              <a:rPr lang="ru-RU" sz="2000" dirty="0" err="1" smtClean="0"/>
              <a:t>педагогикаға қатысты </a:t>
            </a:r>
            <a:r>
              <a:rPr lang="ru-RU" sz="2000" dirty="0" smtClean="0"/>
              <a:t>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м</a:t>
            </a:r>
            <a:r>
              <a:rPr lang="en-US" sz="2000" dirty="0" smtClean="0"/>
              <a:t>ə</a:t>
            </a:r>
            <a:r>
              <a:rPr lang="ru-RU" sz="2000" dirty="0" err="1" smtClean="0"/>
              <a:t>дениет</a:t>
            </a:r>
            <a:r>
              <a:rPr lang="ru-RU" sz="2000" dirty="0" smtClean="0"/>
              <a:t>, 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</a:t>
            </a:r>
            <a:r>
              <a:rPr lang="ru-RU" sz="2000" dirty="0" err="1" smtClean="0"/>
              <a:t>жарамдылық, </a:t>
            </a:r>
            <a:r>
              <a:rPr lang="ru-RU" sz="2000" dirty="0" smtClean="0"/>
              <a:t>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</a:t>
            </a:r>
            <a:r>
              <a:rPr lang="ru-RU" sz="2000" dirty="0" err="1" smtClean="0"/>
              <a:t>өзін-өзі анықтау, </a:t>
            </a:r>
            <a:r>
              <a:rPr lang="ru-RU" sz="2000" dirty="0" smtClean="0"/>
              <a:t>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</a:t>
            </a:r>
            <a:r>
              <a:rPr lang="ru-RU" sz="2000" dirty="0" err="1" smtClean="0"/>
              <a:t>бағдар, </a:t>
            </a:r>
            <a:r>
              <a:rPr lang="ru-RU" sz="2000" dirty="0" smtClean="0"/>
              <a:t>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сіби</a:t>
            </a:r>
            <a:r>
              <a:rPr lang="ru-RU" sz="2000" dirty="0" smtClean="0"/>
              <a:t> </a:t>
            </a:r>
            <a:r>
              <a:rPr lang="ru-RU" sz="2000" dirty="0" err="1" smtClean="0"/>
              <a:t>кеңестер </a:t>
            </a:r>
            <a:r>
              <a:rPr lang="ru-RU" sz="2000" dirty="0" smtClean="0"/>
              <a:t>беру, к</a:t>
            </a:r>
            <a:r>
              <a:rPr lang="en-US" sz="2000" dirty="0" smtClean="0"/>
              <a:t>ə</a:t>
            </a:r>
            <a:r>
              <a:rPr lang="ru-RU" sz="2000" dirty="0" err="1" smtClean="0"/>
              <a:t>сіптік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білім</a:t>
            </a:r>
            <a:r>
              <a:rPr lang="ru-RU" sz="2000" dirty="0" smtClean="0"/>
              <a:t> </a:t>
            </a:r>
            <a:r>
              <a:rPr lang="ru-RU" sz="2000" dirty="0" err="1" smtClean="0"/>
              <a:t>мекемелері</a:t>
            </a:r>
            <a:r>
              <a:rPr lang="ru-RU" sz="2000" dirty="0" smtClean="0"/>
              <a:t> </a:t>
            </a:r>
            <a:r>
              <a:rPr lang="ru-RU" sz="2000" dirty="0" err="1" smtClean="0"/>
              <a:t>сияқты категориялары</a:t>
            </a:r>
            <a:r>
              <a:rPr lang="ru-RU" sz="2000" dirty="0" smtClean="0"/>
              <a:t> </a:t>
            </a:r>
            <a:r>
              <a:rPr lang="ru-RU" sz="2000" dirty="0" err="1" smtClean="0"/>
              <a:t>қарастырылады.</a:t>
            </a:r>
            <a:endParaRPr lang="ru-RU" dirty="0" smtClean="0"/>
          </a:p>
          <a:p>
            <a:r>
              <a:rPr lang="ru-RU" b="1" dirty="0" smtClean="0"/>
              <a:t>К</a:t>
            </a:r>
            <a:r>
              <a:rPr lang="en-US" b="1" dirty="0" smtClean="0"/>
              <a:t>ə</a:t>
            </a:r>
            <a:r>
              <a:rPr lang="ru-RU" b="1" dirty="0" err="1" smtClean="0"/>
              <a:t>сіби</a:t>
            </a:r>
            <a:r>
              <a:rPr lang="ru-RU" b="1" dirty="0" smtClean="0"/>
              <a:t> </a:t>
            </a:r>
            <a:r>
              <a:rPr lang="ru-RU" b="1" dirty="0" err="1" smtClean="0"/>
              <a:t>педагогиканың </a:t>
            </a:r>
            <a:r>
              <a:rPr lang="ru-RU" b="1" dirty="0" smtClean="0"/>
              <a:t>м</a:t>
            </a:r>
            <a:r>
              <a:rPr lang="en-US" b="1" dirty="0" smtClean="0"/>
              <a:t>ə</a:t>
            </a:r>
            <a:r>
              <a:rPr lang="ru-RU" b="1" dirty="0" err="1" smtClean="0"/>
              <a:t>ртебесін</a:t>
            </a:r>
            <a:r>
              <a:rPr lang="ru-RU" b="1" dirty="0" smtClean="0"/>
              <a:t> </a:t>
            </a:r>
            <a:r>
              <a:rPr lang="ru-RU" b="1" dirty="0" err="1" smtClean="0"/>
              <a:t>толыққанды анықтау оның</a:t>
            </a:r>
            <a:endParaRPr lang="ru-RU" b="1" dirty="0" smtClean="0"/>
          </a:p>
          <a:p>
            <a:r>
              <a:rPr lang="en-US" b="1" dirty="0" smtClean="0"/>
              <a:t>ə</a:t>
            </a:r>
            <a:r>
              <a:rPr lang="ru-RU" b="1" dirty="0" err="1" smtClean="0"/>
              <a:t>рбір</a:t>
            </a:r>
            <a:r>
              <a:rPr lang="ru-RU" b="1" dirty="0" smtClean="0"/>
              <a:t> </a:t>
            </a:r>
            <a:r>
              <a:rPr lang="ru-RU" b="1" dirty="0" err="1" smtClean="0"/>
              <a:t>саласының өзіне </a:t>
            </a:r>
            <a:r>
              <a:rPr lang="ru-RU" b="1" dirty="0" smtClean="0"/>
              <a:t>т</a:t>
            </a:r>
            <a:r>
              <a:rPr lang="en-US" b="1" dirty="0" smtClean="0"/>
              <a:t>ə</a:t>
            </a:r>
            <a:r>
              <a:rPr lang="ru-RU" b="1" dirty="0" err="1" smtClean="0"/>
              <a:t>н</a:t>
            </a:r>
            <a:r>
              <a:rPr lang="ru-RU" b="1" dirty="0" smtClean="0"/>
              <a:t> </a:t>
            </a:r>
            <a:r>
              <a:rPr lang="ru-RU" b="1" dirty="0" err="1" smtClean="0"/>
              <a:t>объектісі</a:t>
            </a:r>
            <a:r>
              <a:rPr lang="ru-RU" b="1" dirty="0" smtClean="0"/>
              <a:t> мен </a:t>
            </a:r>
            <a:r>
              <a:rPr lang="ru-RU" b="1" dirty="0" err="1" smtClean="0"/>
              <a:t>п</a:t>
            </a:r>
            <a:r>
              <a:rPr lang="en-US" b="1" dirty="0" smtClean="0"/>
              <a:t>ə</a:t>
            </a:r>
            <a:r>
              <a:rPr lang="ru-RU" b="1" dirty="0" err="1" smtClean="0"/>
              <a:t>нін</a:t>
            </a:r>
            <a:r>
              <a:rPr lang="ru-RU" b="1" dirty="0" smtClean="0"/>
              <a:t> </a:t>
            </a:r>
            <a:r>
              <a:rPr lang="ru-RU" b="1" dirty="0" err="1" smtClean="0"/>
              <a:t>нақты қалыптасты-</a:t>
            </a:r>
            <a:endParaRPr lang="ru-RU" b="1" dirty="0" smtClean="0"/>
          </a:p>
          <a:p>
            <a:r>
              <a:rPr lang="ru-RU" b="1" dirty="0" smtClean="0"/>
              <a:t>руды </a:t>
            </a:r>
            <a:r>
              <a:rPr lang="ru-RU" b="1" dirty="0" err="1" smtClean="0"/>
              <a:t>талап</a:t>
            </a:r>
            <a:r>
              <a:rPr lang="ru-RU" b="1" dirty="0" smtClean="0"/>
              <a:t> </a:t>
            </a:r>
            <a:r>
              <a:rPr lang="ru-RU" b="1" dirty="0" err="1" smtClean="0"/>
              <a:t>етеді</a:t>
            </a:r>
            <a:r>
              <a:rPr lang="ru-RU" b="1" dirty="0" smtClean="0"/>
              <a:t> (1-кесте).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85720" y="115904"/>
          <a:ext cx="8001057" cy="6514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/>
                <a:gridCol w="2214578"/>
                <a:gridCol w="3214711"/>
              </a:tblGrid>
              <a:tr h="943868"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сіби</a:t>
                      </a:r>
                      <a:r>
                        <a:rPr kumimoji="0"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педагогика-</a:t>
                      </a:r>
                    </a:p>
                    <a:p>
                      <a:r>
                        <a:rPr kumimoji="0" lang="ru-RU" sz="18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ның салалары</a:t>
                      </a:r>
                      <a:endParaRPr kumimoji="0" lang="ru-RU" sz="18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сіби</a:t>
                      </a:r>
                      <a:r>
                        <a:rPr kumimoji="0"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педагогиканың</a:t>
                      </a:r>
                      <a:endParaRPr kumimoji="0" lang="ru-RU" sz="18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объектісі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сіби</a:t>
                      </a:r>
                      <a:r>
                        <a:rPr kumimoji="0"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педагогиканың</a:t>
                      </a:r>
                      <a:endParaRPr kumimoji="0" lang="ru-RU" sz="18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kumimoji="0"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ні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43868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бастауыш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педагогикасы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бастауыш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беру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жүйесі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бастауыш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білімді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маманды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оқыту,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рбиелеу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дамыту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үдерісі</a:t>
                      </a:r>
                      <a:endParaRPr lang="ru-RU" dirty="0"/>
                    </a:p>
                  </a:txBody>
                  <a:tcPr/>
                </a:tc>
              </a:tr>
              <a:tr h="1227028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орта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педагогикасы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орта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жүйесі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орта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білімді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маманды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оқыту,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рбиелеу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дамыту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үдерісі</a:t>
                      </a:r>
                      <a:endParaRPr lang="ru-RU" dirty="0"/>
                    </a:p>
                  </a:txBody>
                  <a:tcPr/>
                </a:tc>
              </a:tr>
              <a:tr h="1058573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жоғары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педагогикасы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жоғары білім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беру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жүйесі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жоғары білімді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маманды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оқыту,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рбиелеу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дамыту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үдерісі</a:t>
                      </a:r>
                      <a:endParaRPr lang="ru-RU" dirty="0"/>
                    </a:p>
                  </a:txBody>
                  <a:tcPr/>
                </a:tc>
              </a:tr>
              <a:tr h="1282899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жоғары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білімнен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кейінгі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педагогикасы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жоғары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білімнен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кейінгі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беру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беру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жүйесі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жоғары білімнен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кейінгі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сіптік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білімді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маманды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оқыту,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ə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рбиелеу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дамыту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үдерісі</a:t>
                      </a:r>
                      <a:endParaRPr lang="ru-RU" dirty="0"/>
                    </a:p>
                  </a:txBody>
                  <a:tcPr/>
                </a:tc>
              </a:tr>
              <a:tr h="1058573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Өндірістік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Өндірістік оқыту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жүйесі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Жұмыскерлерді өндірісте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даярлау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үдерісі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kk-KZ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5518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dirty="0" smtClean="0"/>
              <a:t> 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5518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dirty="0" smtClean="0"/>
              <a:t> 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5518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dirty="0" smtClean="0"/>
              <a:t> 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857232"/>
            <a:ext cx="857256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Яғни,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сіби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педагогика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ның өз салалары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қалыптаса бастады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kk-KZ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кәсіптік  білім</a:t>
            </a:r>
            <a:r>
              <a:rPr lang="ru-RU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800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педагогикасы</a:t>
            </a:r>
            <a:r>
              <a:rPr lang="ru-RU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кәсіптік мектептер мен лицейлердегі тәрбие мен оқыту мәселелерімен шұғылданады</a:t>
            </a:r>
            <a:r>
              <a:rPr lang="en-US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2800" dirty="0" smtClean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kk-KZ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жоғары білім педагогикасы </a:t>
            </a:r>
            <a:r>
              <a:rPr lang="en-US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институт, университет </a:t>
            </a:r>
            <a:r>
              <a:rPr lang="ru-RU" sz="2800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және академияларда</a:t>
            </a:r>
            <a:r>
              <a:rPr lang="ru-RU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тәрбиелеу </a:t>
            </a:r>
            <a:r>
              <a:rPr lang="ru-RU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800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оқыту ісімен</a:t>
            </a:r>
            <a:r>
              <a:rPr lang="ru-RU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айналысады</a:t>
            </a:r>
            <a:r>
              <a:rPr lang="en-US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kk-KZ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Сонымен бірге, кәсіби педагогика жеке тұлғаға кәсіп пен кәсіби біліктілік қалыптастыратын заңдылықтарды зерттейтін, әлеуметтік сұранысты қанағаттандыратын педагогика ғылымының негізгі саласының бірі.</a:t>
            </a:r>
            <a:endParaRPr lang="ru-RU" sz="2800" dirty="0" smtClean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972452" cy="6045348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мазмұны дидактикалық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категория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нені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оқыту керек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?»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сұраққа 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алушыны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жан-жақты дамытудың негізін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таным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жинаған білімдер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дағдылардың жүйесін айтамыз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мазмұнының теориялық мәселелерін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іріктеу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В.В.Краевский,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И.Я.Лернер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В.С.Леднев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М.Н.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Скаткин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И.Я.Лернердің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анықтамасы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"білімнің мазмұны дегеніміз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оқушыға берілетін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іскерлік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дағды жүйесі, шығармашылық іс-әрекет, эмоциялық қарым-қатынас тәжірибесі".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бастысы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білімнің мазмұны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тұлғаны жан-жақты үйлесімді дамыту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972452" cy="618822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асырылатын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бағдарламаларының сипатына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қарай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кәсіби 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 негіздерін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оқушылардың меңгеруі және нәтижесі.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білімнің мазмұнына оқу пәндерінің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 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ғылыми-жаратылыс;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гуманитарлық;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еңбек және 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дайындығы.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–кәсіби білімнің негізі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тығыз байланыста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Кәсіби  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қазіргі өндіріс негіздерін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зерделейді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еңбек құралдарымен жұмыс істеуге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үйренеді, еңбекке,  техникаға, ғылымға қызығушылығын арттырады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972452" cy="61882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құрылымы төрт компоненттен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тұрады.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ілім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мазмұнындағы 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компонент,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болмысты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тану,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табиғат, қоғам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заңдарын ашу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dirty="0" err="1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компоненті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әлеуметтік тәжірибедегі іс-әрекет тәсілдерін оқушыға үйрету, білімді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қолдануға дағдыландыру, дәлірек айтсақ адамзат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жасаған іскерлік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дағдыларды меңгерту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Білімнің үшінші компоненті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шығармашылық жұмыс тәжірибесі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хабарлау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жаттығулар орындау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үлгіге қарап жұмыс істеумен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шектелмейді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Шығармашылық жұмысқа оқушыны іздендіретін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оқулықтағы мәселелік әдіспен баяндалған шығармашылық есептер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тапсырмалар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үйретеді.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мазмұнының төртінші компоненті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іс-әрекет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өзара қатынас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581</TotalTime>
  <Words>1156</Words>
  <Application>Microsoft Office PowerPoint</Application>
  <PresentationFormat>Экран (4:3)</PresentationFormat>
  <Paragraphs>116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1 Дәріс - «Кәсіби білім беру педагогикасы» оқыту пәні ретінде.     1. Кәсіптік педагогика туралы ұғым 2. Кәсіптік педагогиканың негізгі категориялары   </vt:lpstr>
      <vt:lpstr>Слайд 2</vt:lpstr>
      <vt:lpstr>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Жоғары кәісби білім беру мазмұнын қайта қалыптастырпудың негізгі тенденциялары.</dc:title>
  <dc:creator>Zero01</dc:creator>
  <cp:lastModifiedBy>admin</cp:lastModifiedBy>
  <cp:revision>77</cp:revision>
  <dcterms:created xsi:type="dcterms:W3CDTF">2016-03-17T06:13:16Z</dcterms:created>
  <dcterms:modified xsi:type="dcterms:W3CDTF">2020-09-15T04:40:52Z</dcterms:modified>
</cp:coreProperties>
</file>